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6858000" cx="12192000"/>
  <p:notesSz cx="6858000" cy="9144000"/>
  <p:embeddedFontLst>
    <p:embeddedFont>
      <p:font typeface="Raleway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  <p:embeddedFont>
      <p:font typeface="Poppi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5.xml"/><Relationship Id="rId42" Type="http://schemas.openxmlformats.org/officeDocument/2006/relationships/font" Target="fonts/Poppins-regular.fntdata"/><Relationship Id="rId41" Type="http://schemas.openxmlformats.org/officeDocument/2006/relationships/font" Target="fonts/Lato-boldItalic.fntdata"/><Relationship Id="rId22" Type="http://schemas.openxmlformats.org/officeDocument/2006/relationships/slide" Target="slides/slide17.xml"/><Relationship Id="rId44" Type="http://schemas.openxmlformats.org/officeDocument/2006/relationships/font" Target="fonts/Poppins-italic.fntdata"/><Relationship Id="rId21" Type="http://schemas.openxmlformats.org/officeDocument/2006/relationships/slide" Target="slides/slide16.xml"/><Relationship Id="rId43" Type="http://schemas.openxmlformats.org/officeDocument/2006/relationships/font" Target="fonts/Poppins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Poppi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bold.fntdata"/><Relationship Id="rId12" Type="http://schemas.openxmlformats.org/officeDocument/2006/relationships/slide" Target="slides/slide7.xml"/><Relationship Id="rId34" Type="http://schemas.openxmlformats.org/officeDocument/2006/relationships/font" Target="fonts/Raleway-regular.fntdata"/><Relationship Id="rId15" Type="http://schemas.openxmlformats.org/officeDocument/2006/relationships/slide" Target="slides/slide10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9.xml"/><Relationship Id="rId36" Type="http://schemas.openxmlformats.org/officeDocument/2006/relationships/font" Target="fonts/Raleway-italic.fntdata"/><Relationship Id="rId17" Type="http://schemas.openxmlformats.org/officeDocument/2006/relationships/slide" Target="slides/slide12.xml"/><Relationship Id="rId39" Type="http://schemas.openxmlformats.org/officeDocument/2006/relationships/font" Target="fonts/Lato-bold.fntdata"/><Relationship Id="rId16" Type="http://schemas.openxmlformats.org/officeDocument/2006/relationships/slide" Target="slides/slide11.xml"/><Relationship Id="rId38" Type="http://schemas.openxmlformats.org/officeDocument/2006/relationships/font" Target="fonts/La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46276554a0_0_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246276554a0_0_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246276554a0_0_8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46276554a0_0_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246276554a0_0_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246276554a0_0_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46276554a0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g246276554a0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Char char="-"/>
            </a:pPr>
            <a:r>
              <a:rPr lang="en-US" sz="1400">
                <a:latin typeface="Avenir"/>
                <a:ea typeface="Avenir"/>
                <a:cs typeface="Avenir"/>
                <a:sym typeface="Avenir"/>
              </a:rPr>
              <a:t>Sales columns only have a very high corr coefficient which indicates that high sales of a game in certain regions means high sales in others.</a:t>
            </a:r>
            <a:endParaRPr/>
          </a:p>
        </p:txBody>
      </p:sp>
      <p:sp>
        <p:nvSpPr>
          <p:cNvPr id="251" name="Google Shape;251;g246276554a0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46276554a0_4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46276554a0_4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46276554a0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246276554a0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246276554a0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46276554a0_2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g246276554a0_2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246276554a0_2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46276554a0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g246276554a0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Descritpive Q1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600">
                <a:solidFill>
                  <a:srgbClr val="20124D"/>
                </a:solidFill>
                <a:highlight>
                  <a:srgbClr val="F9CB9C"/>
                </a:highlight>
                <a:latin typeface="Avenir"/>
                <a:ea typeface="Avenir"/>
                <a:cs typeface="Avenir"/>
                <a:sym typeface="Avenir"/>
              </a:rPr>
              <a:t>For games rated more than X, what is the most popular genre ?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Rating groups - each rating bin: genres sized by sum of global sales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9" name="Google Shape;279;g246276554a0_0_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46276554a0_4_2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46276554a0_4_2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Exploratory Q6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rgbClr val="20124D"/>
                </a:solidFill>
                <a:highlight>
                  <a:srgbClr val="F9CB9C"/>
                </a:highlight>
                <a:latin typeface="Avenir"/>
                <a:ea typeface="Avenir"/>
                <a:cs typeface="Avenir"/>
                <a:sym typeface="Avenir"/>
              </a:rPr>
              <a:t>Is there a certain publisher whose sales are most coming from a certain region?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For each region: count the number of publishers that have their maximum sales in that region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g246276554a0_4_2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46276554a0_5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g246276554a0_5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Exploratory Q6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rgbClr val="20124D"/>
                </a:solidFill>
                <a:highlight>
                  <a:srgbClr val="F9CB9C"/>
                </a:highlight>
                <a:latin typeface="Avenir"/>
                <a:ea typeface="Avenir"/>
                <a:cs typeface="Avenir"/>
                <a:sym typeface="Avenir"/>
              </a:rPr>
              <a:t>Is there a certain publisher whose sales are most coming from a certain region?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For each region: count the number of publishers that have their maximum sales in that region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3" name="Google Shape;293;g246276554a0_5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46276554a0_5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246276554a0_5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Exploratory Q6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rgbClr val="20124D"/>
                </a:solidFill>
                <a:highlight>
                  <a:srgbClr val="F9CB9C"/>
                </a:highlight>
                <a:latin typeface="Avenir"/>
                <a:ea typeface="Avenir"/>
                <a:cs typeface="Avenir"/>
                <a:sym typeface="Avenir"/>
              </a:rPr>
              <a:t>Is there a certain publisher whose sales are most coming from a certain region?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For each region: count the number of publishers that have their maximum sales in that region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1" name="Google Shape;301;g246276554a0_5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46276554a0_5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246276554a0_5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Exploratory Q6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rgbClr val="20124D"/>
                </a:solidFill>
                <a:highlight>
                  <a:srgbClr val="F9CB9C"/>
                </a:highlight>
                <a:latin typeface="Avenir"/>
                <a:ea typeface="Avenir"/>
                <a:cs typeface="Avenir"/>
                <a:sym typeface="Avenir"/>
              </a:rPr>
              <a:t>Is there a certain publisher whose sales are most coming from a certain region?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For each region: count the number of publishers that have their maximum sales in that region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9" name="Google Shape;309;g246276554a0_5_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46276554a0_5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g246276554a0_5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Exploratory Q6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rgbClr val="20124D"/>
                </a:solidFill>
                <a:highlight>
                  <a:srgbClr val="F9CB9C"/>
                </a:highlight>
                <a:latin typeface="Avenir"/>
                <a:ea typeface="Avenir"/>
                <a:cs typeface="Avenir"/>
                <a:sym typeface="Avenir"/>
              </a:rPr>
              <a:t>Is there a certain publisher whose sales are most coming from a certain region?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For each region: count the number of publishers that have their maximum sales in that region</a:t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7" name="Google Shape;317;g246276554a0_5_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46276554a0_4_2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246276554a0_4_2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4" name="Google Shape;324;g246276554a0_4_2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46276554a0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246276554a0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1" name="Google Shape;331;g246276554a0_0_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46276554a0_0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246276554a0_0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Char char="■"/>
            </a:pPr>
            <a:r>
              <a:rPr lang="en-US" sz="1400">
                <a:latin typeface="Avenir"/>
                <a:ea typeface="Avenir"/>
                <a:cs typeface="Avenir"/>
                <a:sym typeface="Avenir"/>
              </a:rPr>
              <a:t>The ESRB rating may play a role in influencing the sales of video games. 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indent="-31750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Char char="■"/>
            </a:pPr>
            <a:r>
              <a:rPr lang="en-US" sz="1400">
                <a:latin typeface="Avenir"/>
                <a:ea typeface="Avenir"/>
                <a:cs typeface="Avenir"/>
                <a:sym typeface="Avenir"/>
              </a:rPr>
              <a:t>In North America, the Sports genre with an E rating dominates the market and generates the highest sales.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indent="-31750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Char char="■"/>
            </a:pPr>
            <a:r>
              <a:rPr lang="en-US" sz="1400">
                <a:latin typeface="Avenir"/>
                <a:ea typeface="Avenir"/>
                <a:cs typeface="Avenir"/>
                <a:sym typeface="Avenir"/>
              </a:rPr>
              <a:t>In Europe, games rated for Everyone and Teenagers are the most popular, with the Shooter genre being the most common with a T rating, and generating the highest sales. This trend in Europe suggests a preference for games with violent elements that may not be suitable for children. 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indent="-31750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Char char="■"/>
            </a:pPr>
            <a:r>
              <a:rPr lang="en-US" sz="1400">
                <a:latin typeface="Avenir"/>
                <a:ea typeface="Avenir"/>
                <a:cs typeface="Avenir"/>
                <a:sym typeface="Avenir"/>
              </a:rPr>
              <a:t>In Japan, games rated for Teenagers are the most popular, with the Role-Playing genre being the most common with a T rating and generating the highest sales.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1600">
              <a:solidFill>
                <a:srgbClr val="20124D"/>
              </a:solidFill>
              <a:highlight>
                <a:srgbClr val="F9CB9C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8" name="Google Shape;338;g246276554a0_0_7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46276554a0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46276554a0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46276554a0_2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g246276554a0_2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246276554a0_2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46276554a0_2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g246276554a0_2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246276554a0_2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46276554a0_4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246276554a0_4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46276554a0_4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46276554a0_4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/>
              <a:t>Problem: Analyze global video game sales across genres to identify consumer behavior trends and inform business decisions.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/>
              <a:t>Data: Sales data on genre, platform, publisher, developer, year of release, ratings, and region of sale.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/>
              <a:t>Analysis: Statistical models and machine learning algorithms to predict future sales, with visualizations to aid understanding and communication.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/>
              <a:t>Objective: Provide actionable insights to inform marketing, product development, and distribution strategies for video game companies.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/>
              <a:t>Benefit: Better position companies in the market and maximize revenue potential through understanding of consumer behavior and trends.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46276554a0_4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46276554a0_4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46276554a0_0_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246276554a0_0_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246276554a0_0_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46276554a0_4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46276554a0_4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46276554a0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246276554a0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246276554a0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46276554a0_4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46276554a0_4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_1">
  <p:cSld name="SECTION_HEADER_1"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3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86" name="Google Shape;86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3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1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97" name="Google Shape;97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15"/>
          <p:cNvSpPr txBox="1"/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00" name="Google Shape;100;p15"/>
          <p:cNvSpPr txBox="1"/>
          <p:nvPr>
            <p:ph idx="1" type="subTitle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16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04" name="Google Shape;104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16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" name="Google Shape;110;p17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11" name="Google Shape;111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7"/>
          <p:cNvSpPr txBox="1"/>
          <p:nvPr>
            <p:ph type="title"/>
          </p:nvPr>
        </p:nvSpPr>
        <p:spPr>
          <a:xfrm>
            <a:off x="972600" y="17582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972600" y="2771833"/>
            <a:ext cx="102516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18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19" name="Google Shape;119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Google Shape;121;p18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972434" y="2771833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2" type="body"/>
          </p:nvPr>
        </p:nvSpPr>
        <p:spPr>
          <a:xfrm>
            <a:off x="6191471" y="2771833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" name="Google Shape;127;p1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28" name="Google Shape;128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19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131" name="Google Shape;131;p19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" name="Google Shape;134;p20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35" name="Google Shape;135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" name="Google Shape;137;p20"/>
          <p:cNvSpPr txBox="1"/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39" name="Google Shape;139;p20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21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142" name="Google Shape;142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21"/>
          <p:cNvSpPr txBox="1"/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21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" name="Google Shape;148;p22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49" name="Google Shape;149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22"/>
          <p:cNvSpPr txBox="1"/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152" name="Google Shape;152;p22"/>
          <p:cNvSpPr txBox="1"/>
          <p:nvPr>
            <p:ph idx="1" type="subTitle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3" name="Google Shape;153;p22"/>
          <p:cNvSpPr txBox="1"/>
          <p:nvPr>
            <p:ph idx="2" type="body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24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160" name="Google Shape;160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24"/>
          <p:cNvSpPr txBox="1"/>
          <p:nvPr>
            <p:ph hasCustomPrompt="1" type="title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3" name="Google Shape;163;p24"/>
          <p:cNvSpPr txBox="1"/>
          <p:nvPr>
            <p:ph idx="1" type="body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ctrTitle"/>
          </p:nvPr>
        </p:nvSpPr>
        <p:spPr>
          <a:xfrm>
            <a:off x="2359088" y="1122375"/>
            <a:ext cx="73413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</a:pPr>
            <a:r>
              <a:rPr b="1" lang="en-US">
                <a:latin typeface="Poppins"/>
                <a:ea typeface="Poppins"/>
                <a:cs typeface="Poppins"/>
                <a:sym typeface="Poppins"/>
              </a:rPr>
              <a:t>Video Games</a:t>
            </a:r>
            <a:r>
              <a:rPr lang="en-US" sz="600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Data Analysis</a:t>
            </a:r>
            <a:endParaRPr>
              <a:solidFill>
                <a:srgbClr val="0070C0"/>
              </a:solidFill>
            </a:endParaRPr>
          </a:p>
        </p:txBody>
      </p:sp>
      <p:pic>
        <p:nvPicPr>
          <p:cNvPr descr="Cairo University - Wikipedia" id="172" name="Google Shape;17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29203" y="369894"/>
            <a:ext cx="580596" cy="75246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6"/>
          <p:cNvSpPr txBox="1"/>
          <p:nvPr/>
        </p:nvSpPr>
        <p:spPr>
          <a:xfrm>
            <a:off x="10493180" y="1057705"/>
            <a:ext cx="145264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Cairo University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Faculty of Engineering</a:t>
            </a:r>
            <a:endParaRPr/>
          </a:p>
        </p:txBody>
      </p:sp>
      <p:sp>
        <p:nvSpPr>
          <p:cNvPr id="174" name="Google Shape;174;p26"/>
          <p:cNvSpPr txBox="1"/>
          <p:nvPr/>
        </p:nvSpPr>
        <p:spPr>
          <a:xfrm>
            <a:off x="4978860" y="4471522"/>
            <a:ext cx="2101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Prepared by </a:t>
            </a:r>
            <a:r>
              <a:rPr b="0" i="0" lang="en-US" sz="1800" u="none" cap="none" strike="noStrike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Team </a:t>
            </a: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18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5" name="Google Shape;175;p26"/>
          <p:cNvSpPr txBox="1"/>
          <p:nvPr/>
        </p:nvSpPr>
        <p:spPr>
          <a:xfrm>
            <a:off x="4550562" y="5275209"/>
            <a:ext cx="3148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Supervised by </a:t>
            </a:r>
            <a:endParaRPr b="0" i="0" sz="18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Prof. Dina Elreedy</a:t>
            </a:r>
            <a:endParaRPr sz="180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Eng. Mohamed Abduallah</a:t>
            </a:r>
            <a:endParaRPr sz="180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latin typeface="Poppins"/>
                <a:ea typeface="Poppins"/>
                <a:cs typeface="Poppins"/>
                <a:sym typeface="Poppins"/>
              </a:rPr>
              <a:t>Data </a:t>
            </a: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Exploration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0" name="Google Shape;240;p35"/>
          <p:cNvSpPr txBox="1"/>
          <p:nvPr>
            <p:ph idx="1" type="body"/>
          </p:nvPr>
        </p:nvSpPr>
        <p:spPr>
          <a:xfrm>
            <a:off x="838200" y="1690825"/>
            <a:ext cx="10515600" cy="50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b="1" lang="en-US" sz="1800">
                <a:latin typeface="Poppins"/>
                <a:ea typeface="Poppins"/>
                <a:cs typeface="Poppins"/>
                <a:sym typeface="Poppins"/>
              </a:rPr>
              <a:t>Discrete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: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Name</a:t>
            </a:r>
            <a:endParaRPr sz="1800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Developer</a:t>
            </a:r>
            <a:endParaRPr sz="1800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Publisher</a:t>
            </a:r>
            <a:endParaRPr sz="1800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Platform</a:t>
            </a:r>
            <a:endParaRPr sz="1800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Genre</a:t>
            </a:r>
            <a:endParaRPr sz="1800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Rating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:  4 main categories are E (everyone),M(mature +17), T(teenagers) and E10+ (everyone +10).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latin typeface="Poppins"/>
                <a:ea typeface="Poppins"/>
                <a:cs typeface="Poppins"/>
                <a:sym typeface="Poppins"/>
              </a:rPr>
              <a:t>Data </a:t>
            </a: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Exploration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7" name="Google Shape;247;p36"/>
          <p:cNvSpPr txBox="1"/>
          <p:nvPr>
            <p:ph idx="1" type="body"/>
          </p:nvPr>
        </p:nvSpPr>
        <p:spPr>
          <a:xfrm>
            <a:off x="838200" y="1690825"/>
            <a:ext cx="10515600" cy="50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★"/>
            </a:pPr>
            <a:r>
              <a:rPr b="1" lang="en-US" sz="1800">
                <a:latin typeface="Poppins"/>
                <a:ea typeface="Poppins"/>
                <a:cs typeface="Poppins"/>
                <a:sym typeface="Poppins"/>
              </a:rPr>
              <a:t>Continuous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: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Year_of_Release</a:t>
            </a:r>
            <a:endParaRPr sz="1800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NA_Sales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: North America Sales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EU_Sales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: Europe Sales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JP_Sales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: Japan Sales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Other_Sales</a:t>
            </a:r>
            <a:endParaRPr sz="1800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Global_Sales</a:t>
            </a:r>
            <a:endParaRPr sz="1800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Critic_Score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: Aggregate score compiled by Metacritic staff.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Critic_Count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: The number of critics used in coming up with the Critic_score.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User_Score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: Score by Metacritic's subscribers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-US" sz="1800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User_Count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: Number of users who gave the user_score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latin typeface="Poppins"/>
                <a:ea typeface="Poppins"/>
                <a:cs typeface="Poppins"/>
                <a:sym typeface="Poppins"/>
              </a:rPr>
              <a:t>Data </a:t>
            </a: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Exploration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54" name="Google Shape;25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3438" y="1591525"/>
            <a:ext cx="8345126" cy="508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70C0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8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Decisions</a:t>
            </a:r>
            <a:r>
              <a:rPr lang="en-US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Which Genres will have more sales in the future? P2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66" name="Google Shape;26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25" y="1659650"/>
            <a:ext cx="5083149" cy="513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7370" y="1690825"/>
            <a:ext cx="6062230" cy="4594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Which Publishers to deal with? E2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t/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74" name="Google Shape;2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200" y="1469150"/>
            <a:ext cx="4429832" cy="486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1050" y="1435800"/>
            <a:ext cx="7057777" cy="4638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Which Genres to focus on? (D1)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82" name="Google Shape;28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1675" y="1576675"/>
            <a:ext cx="8468638" cy="486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Which Regions to focus on? (E6)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89" name="Google Shape;28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3175" y="1690825"/>
            <a:ext cx="7025662" cy="486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Compare platforms based on how long they stay competitive in the market. E3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96" name="Google Shape;29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4900" y="1690825"/>
            <a:ext cx="5148892" cy="486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2375" y="1690825"/>
            <a:ext cx="4137875" cy="396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Compare platforms based on how long they stay competitive in the market. E3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04" name="Google Shape;30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4900" y="1690825"/>
            <a:ext cx="5148892" cy="4862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4"/>
          <p:cNvSpPr txBox="1"/>
          <p:nvPr/>
        </p:nvSpPr>
        <p:spPr>
          <a:xfrm>
            <a:off x="838200" y="2001450"/>
            <a:ext cx="4847700" cy="28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Dataset is limited by the time slot it captured:</a:t>
            </a:r>
            <a:endParaRPr sz="16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nir"/>
              <a:buChar char="●"/>
            </a:pPr>
            <a:r>
              <a:rPr lang="en-US" sz="16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some platforms were active from before the very first game in this dataset</a:t>
            </a:r>
            <a:endParaRPr sz="16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nir"/>
              <a:buChar char="●"/>
            </a:pPr>
            <a:r>
              <a:rPr lang="en-US" sz="16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some platforms kept active after</a:t>
            </a:r>
            <a:endParaRPr sz="16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nir"/>
              <a:buChar char="●"/>
            </a:pPr>
            <a:r>
              <a:rPr lang="en-US" sz="16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some platforms didn’t have enough games to showcase every single year of every single platform</a:t>
            </a:r>
            <a:endParaRPr sz="160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/>
        </p:nvSpPr>
        <p:spPr>
          <a:xfrm>
            <a:off x="4464667" y="2476100"/>
            <a:ext cx="35181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67"/>
              <a:buFont typeface="Poppins"/>
              <a:buNone/>
            </a:pPr>
            <a:r>
              <a:rPr b="1" lang="en-US" sz="2667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Motivation</a:t>
            </a:r>
            <a:endParaRPr/>
          </a:p>
        </p:txBody>
      </p:sp>
      <p:sp>
        <p:nvSpPr>
          <p:cNvPr id="181" name="Google Shape;181;p27"/>
          <p:cNvSpPr txBox="1"/>
          <p:nvPr/>
        </p:nvSpPr>
        <p:spPr>
          <a:xfrm>
            <a:off x="5149317" y="4162200"/>
            <a:ext cx="763500" cy="76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endParaRPr/>
          </a:p>
        </p:txBody>
      </p:sp>
      <p:sp>
        <p:nvSpPr>
          <p:cNvPr id="182" name="Google Shape;182;p27"/>
          <p:cNvSpPr txBox="1"/>
          <p:nvPr/>
        </p:nvSpPr>
        <p:spPr>
          <a:xfrm>
            <a:off x="7574550" y="2476100"/>
            <a:ext cx="40224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67"/>
              <a:buFont typeface="Poppins"/>
              <a:buNone/>
            </a:pPr>
            <a:r>
              <a:rPr b="1" lang="en-US" sz="2667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Data </a:t>
            </a:r>
            <a:r>
              <a:rPr b="1" lang="en-US" sz="2667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Preprocessing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654666" y="4919367"/>
            <a:ext cx="38499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67"/>
              <a:buFont typeface="Poppins"/>
              <a:buNone/>
            </a:pPr>
            <a:r>
              <a:rPr b="1" lang="en-US" sz="2667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Data </a:t>
            </a:r>
            <a:r>
              <a:rPr b="1" lang="en-US" sz="2667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Exploration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4" name="Google Shape;184;p27"/>
          <p:cNvSpPr txBox="1"/>
          <p:nvPr/>
        </p:nvSpPr>
        <p:spPr>
          <a:xfrm>
            <a:off x="4656987" y="4995567"/>
            <a:ext cx="40224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67"/>
              <a:buFont typeface="Poppins"/>
              <a:buNone/>
            </a:pPr>
            <a:r>
              <a:rPr b="1" lang="en-US" sz="2667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Analysis</a:t>
            </a:r>
            <a:endParaRPr/>
          </a:p>
        </p:txBody>
      </p:sp>
      <p:sp>
        <p:nvSpPr>
          <p:cNvPr id="185" name="Google Shape;185;p27"/>
          <p:cNvSpPr txBox="1"/>
          <p:nvPr/>
        </p:nvSpPr>
        <p:spPr>
          <a:xfrm>
            <a:off x="1523692" y="4162200"/>
            <a:ext cx="763500" cy="76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endParaRPr/>
          </a:p>
        </p:txBody>
      </p:sp>
      <p:sp>
        <p:nvSpPr>
          <p:cNvPr id="186" name="Google Shape;186;p27"/>
          <p:cNvSpPr txBox="1"/>
          <p:nvPr/>
        </p:nvSpPr>
        <p:spPr>
          <a:xfrm>
            <a:off x="4996917" y="1644450"/>
            <a:ext cx="763500" cy="76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/>
          </a:p>
        </p:txBody>
      </p:sp>
      <p:sp>
        <p:nvSpPr>
          <p:cNvPr id="187" name="Google Shape;187;p27"/>
          <p:cNvSpPr txBox="1"/>
          <p:nvPr/>
        </p:nvSpPr>
        <p:spPr>
          <a:xfrm>
            <a:off x="8416067" y="1644400"/>
            <a:ext cx="763500" cy="76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/>
          </a:p>
        </p:txBody>
      </p:sp>
      <p:sp>
        <p:nvSpPr>
          <p:cNvPr id="188" name="Google Shape;188;p27"/>
          <p:cNvSpPr txBox="1"/>
          <p:nvPr/>
        </p:nvSpPr>
        <p:spPr>
          <a:xfrm>
            <a:off x="7855940" y="5000434"/>
            <a:ext cx="38499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400"/>
              <a:buFont typeface="Poppins"/>
              <a:buNone/>
            </a:pPr>
            <a:r>
              <a:rPr b="1" lang="en-US" sz="2667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Conclusion</a:t>
            </a:r>
            <a:endParaRPr/>
          </a:p>
        </p:txBody>
      </p:sp>
      <p:sp>
        <p:nvSpPr>
          <p:cNvPr id="189" name="Google Shape;189;p27"/>
          <p:cNvSpPr txBox="1"/>
          <p:nvPr/>
        </p:nvSpPr>
        <p:spPr>
          <a:xfrm>
            <a:off x="8470141" y="4167067"/>
            <a:ext cx="763500" cy="76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  <a:endParaRPr/>
          </a:p>
        </p:txBody>
      </p:sp>
      <p:sp>
        <p:nvSpPr>
          <p:cNvPr id="190" name="Google Shape;190;p27"/>
          <p:cNvSpPr txBox="1"/>
          <p:nvPr/>
        </p:nvSpPr>
        <p:spPr>
          <a:xfrm>
            <a:off x="288297" y="2552350"/>
            <a:ext cx="35181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400"/>
              <a:buFont typeface="Poppins"/>
              <a:buNone/>
            </a:pPr>
            <a:r>
              <a:rPr b="1" lang="en-US" sz="2667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Problem </a:t>
            </a:r>
            <a:r>
              <a:rPr b="1" lang="en-US" sz="2667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Definition</a:t>
            </a:r>
            <a:endParaRPr b="1" sz="2667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1" name="Google Shape;191;p27"/>
          <p:cNvSpPr txBox="1"/>
          <p:nvPr/>
        </p:nvSpPr>
        <p:spPr>
          <a:xfrm>
            <a:off x="1347172" y="1720600"/>
            <a:ext cx="763500" cy="76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/>
          </a:p>
        </p:txBody>
      </p:sp>
      <p:sp>
        <p:nvSpPr>
          <p:cNvPr id="192" name="Google Shape;192;p27"/>
          <p:cNvSpPr txBox="1"/>
          <p:nvPr/>
        </p:nvSpPr>
        <p:spPr>
          <a:xfrm>
            <a:off x="960000" y="516800"/>
            <a:ext cx="8457600" cy="7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i="0" lang="en-US" sz="4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Agenda</a:t>
            </a:r>
            <a:endParaRPr/>
          </a:p>
        </p:txBody>
      </p:sp>
    </p:spTree>
  </p:cSld>
  <p:clrMapOvr>
    <a:masterClrMapping/>
  </p:clrMapOvr>
  <mc:AlternateContent>
    <mc:Choice Requires="p14">
      <p:transition p14:dur="400">
        <p:fade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Do users/critics rate a specific platform or genre higher than others?  E4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2" name="Google Shape;312;p45"/>
          <p:cNvSpPr txBox="1"/>
          <p:nvPr/>
        </p:nvSpPr>
        <p:spPr>
          <a:xfrm>
            <a:off x="838200" y="2001450"/>
            <a:ext cx="484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Is actually 4 questions disguised as one  </a:t>
            </a:r>
            <a:endParaRPr sz="16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13" name="Google Shape;31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7125" y="2432550"/>
            <a:ext cx="5753100" cy="2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3188" y="677225"/>
            <a:ext cx="7331626" cy="572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673438"/>
            <a:ext cx="3728388" cy="3511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Which game genre to publish and in which region? E5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27" name="Google Shape;32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588" y="1843225"/>
            <a:ext cx="11172825" cy="47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Which game genre to publish and in which region? E5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34" name="Google Shape;33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350" y="2449488"/>
            <a:ext cx="11049000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Which game genre to publish and in which region? E5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41" name="Google Shape;34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025" y="1828775"/>
            <a:ext cx="10085775" cy="48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70C0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0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Benefits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Predict Global Sales of a new game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t/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3" name="Google Shape;353;p51"/>
          <p:cNvSpPr txBox="1"/>
          <p:nvPr>
            <p:ph idx="1" type="body"/>
          </p:nvPr>
        </p:nvSpPr>
        <p:spPr>
          <a:xfrm>
            <a:off x="838200" y="1690825"/>
            <a:ext cx="10515600" cy="50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b="1" lang="en-US" sz="1800">
                <a:latin typeface="Poppins"/>
                <a:ea typeface="Poppins"/>
                <a:cs typeface="Poppins"/>
                <a:sym typeface="Poppins"/>
              </a:rPr>
              <a:t>Effective Features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: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54" name="Google Shape;35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2700" y="1451250"/>
            <a:ext cx="4760575" cy="27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9900" y="2462825"/>
            <a:ext cx="3085700" cy="266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51"/>
          <p:cNvPicPr preferRelativeResize="0"/>
          <p:nvPr/>
        </p:nvPicPr>
        <p:blipFill rotWithShape="1">
          <a:blip r:embed="rId5">
            <a:alphaModFix/>
          </a:blip>
          <a:srcRect b="7491" l="12874" r="-33313" t="-27929"/>
          <a:stretch/>
        </p:blipFill>
        <p:spPr>
          <a:xfrm>
            <a:off x="4422423" y="3556323"/>
            <a:ext cx="5831499" cy="325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Predict Class Rating of a game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63" name="Google Shape;36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750" y="1748225"/>
            <a:ext cx="4816650" cy="325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9276" y="1843225"/>
            <a:ext cx="6370324" cy="42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70C0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3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70C0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Definition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latin typeface="Poppins"/>
                <a:ea typeface="Poppins"/>
                <a:cs typeface="Poppins"/>
                <a:sym typeface="Poppins"/>
              </a:rPr>
              <a:t>Problem</a:t>
            </a:r>
            <a:r>
              <a:rPr b="1" lang="en-US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Definition </a:t>
            </a: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4" name="Google Shape;204;p29"/>
          <p:cNvSpPr txBox="1"/>
          <p:nvPr>
            <p:ph idx="1" type="body"/>
          </p:nvPr>
        </p:nvSpPr>
        <p:spPr>
          <a:xfrm>
            <a:off x="838200" y="1836975"/>
            <a:ext cx="10515600" cy="4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Analyze global video game sales across genres.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Predict future sales, with visualizations to aid understanding and communication.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Provide actionable insights.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Better position companies in the market and maximize revenue potential.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70C0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Motivation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Motivation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6" name="Google Shape;216;p31"/>
          <p:cNvSpPr txBox="1"/>
          <p:nvPr>
            <p:ph idx="1" type="body"/>
          </p:nvPr>
        </p:nvSpPr>
        <p:spPr>
          <a:xfrm>
            <a:off x="838200" y="1836975"/>
            <a:ext cx="10515600" cy="4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Uncover insights to help video game businesses stay ahead of competition and succeed in a crowded market.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Take Business decisions.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Stay on the cutting edge of innovation and adapt to changing market conditions through analysis of emerging trends.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70C0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Preprocessing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"/>
              <a:buNone/>
            </a:pPr>
            <a:r>
              <a:rPr b="1" lang="en-US">
                <a:latin typeface="Poppins"/>
                <a:ea typeface="Poppins"/>
                <a:cs typeface="Poppins"/>
                <a:sym typeface="Poppins"/>
              </a:rPr>
              <a:t>Data </a:t>
            </a:r>
            <a:r>
              <a:rPr b="1" lang="en-US">
                <a:solidFill>
                  <a:srgbClr val="0070C0"/>
                </a:solidFill>
                <a:latin typeface="Poppins"/>
                <a:ea typeface="Poppins"/>
                <a:cs typeface="Poppins"/>
                <a:sym typeface="Poppins"/>
              </a:rPr>
              <a:t>Preprocessing</a:t>
            </a:r>
            <a:endParaRPr b="1">
              <a:solidFill>
                <a:srgbClr val="0070C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8" name="Google Shape;228;p33"/>
          <p:cNvSpPr txBox="1"/>
          <p:nvPr>
            <p:ph idx="1" type="body"/>
          </p:nvPr>
        </p:nvSpPr>
        <p:spPr>
          <a:xfrm>
            <a:off x="838200" y="1825625"/>
            <a:ext cx="10515600" cy="31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Detecting &amp; Dealing with Outliers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Handling Missing Values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★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Encoding Categorical Features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70C0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Exploration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